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5" r:id="rId5"/>
    <p:sldId id="310" r:id="rId6"/>
    <p:sldId id="311" r:id="rId7"/>
    <p:sldId id="313" r:id="rId8"/>
    <p:sldId id="312" r:id="rId9"/>
    <p:sldId id="321" r:id="rId10"/>
    <p:sldId id="314" r:id="rId11"/>
    <p:sldId id="316" r:id="rId12"/>
    <p:sldId id="317" r:id="rId13"/>
    <p:sldId id="318" r:id="rId14"/>
  </p:sldIdLst>
  <p:sldSz cx="12188825" cy="6858000"/>
  <p:notesSz cx="6858000" cy="9144000"/>
  <p:custDataLst>
    <p:tags r:id="rId17"/>
  </p:custData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9" autoAdjust="0"/>
  </p:normalViewPr>
  <p:slideViewPr>
    <p:cSldViewPr showGuides="1">
      <p:cViewPr>
        <p:scale>
          <a:sx n="75" d="100"/>
          <a:sy n="75" d="100"/>
        </p:scale>
        <p:origin x="1812" y="89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PODZIAŁ</a:t>
            </a:r>
            <a:r>
              <a:rPr lang="pl-PL" baseline="0" dirty="0"/>
              <a:t> NA POSZCZEGÓLNE KATEGORIE</a:t>
            </a:r>
          </a:p>
          <a:p>
            <a:pPr>
              <a:defRPr/>
            </a:pPr>
            <a:r>
              <a:rPr lang="pl-PL" baseline="0" dirty="0"/>
              <a:t>Wydatki Powiatu Wołomińskiego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SUMA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tx2">
                    <a:lumMod val="75000"/>
                  </a:schemeClr>
                </a:solidFill>
              </a:ln>
              <a:effectLst/>
              <a:sp3d contourW="25400">
                <a:contourClr>
                  <a:schemeClr val="tx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DEB-4F27-91F5-4B393BD634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/>
              <a:sp3d contourW="25400"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DEB-4F27-91F5-4B393BD634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accent3"/>
                </a:solidFill>
              </a:ln>
              <a:effectLst/>
              <a:sp3d contourW="25400">
                <a:contourClr>
                  <a:schemeClr val="accent3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DEB-4F27-91F5-4B393BD634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accent4"/>
                </a:solidFill>
              </a:ln>
              <a:effectLst/>
              <a:sp3d contourW="25400">
                <a:contourClr>
                  <a:schemeClr val="accent4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DEB-4F27-91F5-4B393BD634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accent5"/>
                </a:solidFill>
              </a:ln>
              <a:effectLst/>
              <a:sp3d contourW="25400">
                <a:contourClr>
                  <a:schemeClr val="accent5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DEB-4F27-91F5-4B393BD634C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accent6"/>
                </a:solidFill>
              </a:ln>
              <a:effectLst/>
              <a:sp3d contourW="25400">
                <a:contourClr>
                  <a:schemeClr val="accent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7DEB-4F27-91F5-4B393BD634C9}"/>
              </c:ext>
            </c:extLst>
          </c:dPt>
          <c:dLbls>
            <c:dLbl>
              <c:idx val="0"/>
              <c:layout>
                <c:manualLayout>
                  <c:x val="-7.0543937452800604E-2"/>
                  <c:y val="0.100965019950929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EB-4F27-91F5-4B393BD634C9}"/>
                </c:ext>
              </c:extLst>
            </c:dLbl>
            <c:dLbl>
              <c:idx val="1"/>
              <c:layout>
                <c:manualLayout>
                  <c:x val="-0.17939787632597792"/>
                  <c:y val="-0.188469855424363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EB-4F27-91F5-4B393BD634C9}"/>
                </c:ext>
              </c:extLst>
            </c:dLbl>
            <c:dLbl>
              <c:idx val="2"/>
              <c:layout>
                <c:manualLayout>
                  <c:x val="2.4334145713767307E-2"/>
                  <c:y val="4.4803589427145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EB-4F27-91F5-4B393BD634C9}"/>
                </c:ext>
              </c:extLst>
            </c:dLbl>
            <c:dLbl>
              <c:idx val="3"/>
              <c:layout>
                <c:manualLayout>
                  <c:x val="0.13984328745469912"/>
                  <c:y val="-0.1472046947929480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EB-4F27-91F5-4B393BD634C9}"/>
                </c:ext>
              </c:extLst>
            </c:dLbl>
            <c:dLbl>
              <c:idx val="4"/>
              <c:layout>
                <c:manualLayout>
                  <c:x val="0.11311462931685501"/>
                  <c:y val="5.0399185900361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EB-4F27-91F5-4B393BD634C9}"/>
                </c:ext>
              </c:extLst>
            </c:dLbl>
            <c:dLbl>
              <c:idx val="5"/>
              <c:layout>
                <c:manualLayout>
                  <c:x val="3.6795929144300424E-2"/>
                  <c:y val="-7.47841939918322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EB-4F27-91F5-4B393BD63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CHODNIKI</c:v>
                </c:pt>
                <c:pt idx="1">
                  <c:v>DROGI</c:v>
                </c:pt>
                <c:pt idx="2">
                  <c:v>MOSTY</c:v>
                </c:pt>
                <c:pt idx="3">
                  <c:v>ZADANIA OŚWIATOWE</c:v>
                </c:pt>
                <c:pt idx="4">
                  <c:v>ZADANIA DOTYCZĄCE OCHRONY ZDROWIA I POLITYKI SPOŁECZNEJ</c:v>
                </c:pt>
                <c:pt idx="5">
                  <c:v>KULTURA, ADMINISTRACJA, OCHRONA ŚRODOWISKA, ZAKUPY</c:v>
                </c:pt>
              </c:strCache>
            </c:strRef>
          </c:cat>
          <c:val>
            <c:numRef>
              <c:f>Arkusz1!$B$2:$B$7</c:f>
              <c:numCache>
                <c:formatCode>#,##0</c:formatCode>
                <c:ptCount val="6"/>
                <c:pt idx="0">
                  <c:v>16650902</c:v>
                </c:pt>
                <c:pt idx="1">
                  <c:v>66315298</c:v>
                </c:pt>
                <c:pt idx="2">
                  <c:v>4249660</c:v>
                </c:pt>
                <c:pt idx="3">
                  <c:v>22654821</c:v>
                </c:pt>
                <c:pt idx="4">
                  <c:v>25599000</c:v>
                </c:pt>
                <c:pt idx="5">
                  <c:v>7265510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EB-4F27-91F5-4B393BD63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5.5813067183815021E-3"/>
          <c:y val="0.19205781017637932"/>
          <c:w val="0.32226464991934789"/>
          <c:h val="0.65143431185022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45659B-C7AA-42CA-9463-DC2EC9A9185C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5A14DDE-89BE-4C71-B0BD-5EB7309F3D8E}">
      <dgm:prSet phldrT="[Tekst]" custT="1"/>
      <dgm:spPr/>
      <dgm:t>
        <a:bodyPr/>
        <a:lstStyle/>
        <a:p>
          <a:r>
            <a:rPr lang="pl-PL" sz="1100" b="1" dirty="0">
              <a:solidFill>
                <a:schemeClr val="bg1"/>
              </a:solidFill>
            </a:rPr>
            <a:t>BUDOWANY FRAGMENT DROGI</a:t>
          </a:r>
        </a:p>
      </dgm:t>
    </dgm:pt>
    <dgm:pt modelId="{9C01D0E6-09BA-46F2-B709-760DDE4244FD}" type="parTrans" cxnId="{5936C058-B465-49E9-B57E-23AC815CBBF8}">
      <dgm:prSet/>
      <dgm:spPr/>
      <dgm:t>
        <a:bodyPr/>
        <a:lstStyle/>
        <a:p>
          <a:endParaRPr lang="pl-PL"/>
        </a:p>
      </dgm:t>
    </dgm:pt>
    <dgm:pt modelId="{05C9356E-3C14-474A-B67A-313A323569F8}" type="sibTrans" cxnId="{5936C058-B465-49E9-B57E-23AC815CBBF8}">
      <dgm:prSet/>
      <dgm:spPr/>
      <dgm:t>
        <a:bodyPr/>
        <a:lstStyle/>
        <a:p>
          <a:endParaRPr lang="pl-PL"/>
        </a:p>
      </dgm:t>
    </dgm:pt>
    <dgm:pt modelId="{5A1010F2-4A6C-40A1-BE39-FAA0E488452D}">
      <dgm:prSet phldrT="[Tekst]" custT="1"/>
      <dgm:spPr/>
      <dgm:t>
        <a:bodyPr/>
        <a:lstStyle/>
        <a:p>
          <a:r>
            <a:rPr lang="pl-PL" sz="1100" b="1" dirty="0">
              <a:solidFill>
                <a:schemeClr val="bg1"/>
              </a:solidFill>
            </a:rPr>
            <a:t>BUDOWA RONDA</a:t>
          </a:r>
        </a:p>
      </dgm:t>
    </dgm:pt>
    <dgm:pt modelId="{216FDF45-0364-47BE-BC85-0B1B4CCF019A}" type="parTrans" cxnId="{81EB6691-E323-4263-AA28-C69BA41F3586}">
      <dgm:prSet/>
      <dgm:spPr/>
      <dgm:t>
        <a:bodyPr/>
        <a:lstStyle/>
        <a:p>
          <a:endParaRPr lang="pl-PL"/>
        </a:p>
      </dgm:t>
    </dgm:pt>
    <dgm:pt modelId="{69ECEC38-982D-4D65-B75F-393F711ABC73}" type="sibTrans" cxnId="{81EB6691-E323-4263-AA28-C69BA41F3586}">
      <dgm:prSet/>
      <dgm:spPr/>
      <dgm:t>
        <a:bodyPr/>
        <a:lstStyle/>
        <a:p>
          <a:endParaRPr lang="pl-PL"/>
        </a:p>
      </dgm:t>
    </dgm:pt>
    <dgm:pt modelId="{D9F45782-A2E3-4232-B753-997CAF4A6CB5}">
      <dgm:prSet phldrT="[Tekst]" custT="1"/>
      <dgm:spPr/>
      <dgm:t>
        <a:bodyPr/>
        <a:lstStyle/>
        <a:p>
          <a:r>
            <a:rPr lang="pl-PL" sz="1100" b="1" dirty="0">
              <a:solidFill>
                <a:schemeClr val="bg1"/>
              </a:solidFill>
            </a:rPr>
            <a:t>BUDOWA SZKOŁY</a:t>
          </a:r>
        </a:p>
      </dgm:t>
    </dgm:pt>
    <dgm:pt modelId="{2F42F067-2E44-4404-9FC6-3B547B37A638}" type="parTrans" cxnId="{6E56EAE2-60BB-402D-A554-6356BFE00665}">
      <dgm:prSet/>
      <dgm:spPr/>
      <dgm:t>
        <a:bodyPr/>
        <a:lstStyle/>
        <a:p>
          <a:endParaRPr lang="pl-PL"/>
        </a:p>
      </dgm:t>
    </dgm:pt>
    <dgm:pt modelId="{101B51F8-C2F3-4E13-A72D-570AF4831097}" type="sibTrans" cxnId="{6E56EAE2-60BB-402D-A554-6356BFE00665}">
      <dgm:prSet/>
      <dgm:spPr/>
      <dgm:t>
        <a:bodyPr/>
        <a:lstStyle/>
        <a:p>
          <a:endParaRPr lang="pl-PL"/>
        </a:p>
      </dgm:t>
    </dgm:pt>
    <dgm:pt modelId="{92740890-4168-4BB4-8DCC-55F6D4BF1C4F}">
      <dgm:prSet phldrT="[Tekst]" custT="1"/>
      <dgm:spPr/>
      <dgm:t>
        <a:bodyPr/>
        <a:lstStyle/>
        <a:p>
          <a:r>
            <a:rPr lang="pl-PL" sz="1000" b="1" dirty="0">
              <a:solidFill>
                <a:schemeClr val="bg1"/>
              </a:solidFill>
            </a:rPr>
            <a:t>INWESTYCJE W SZPITALU POWIATOWYM</a:t>
          </a:r>
        </a:p>
      </dgm:t>
    </dgm:pt>
    <dgm:pt modelId="{A2615961-C876-491C-B648-C102C39A58AF}" type="parTrans" cxnId="{276B7F5E-9D40-4F30-B783-60D1EE8CB125}">
      <dgm:prSet/>
      <dgm:spPr/>
      <dgm:t>
        <a:bodyPr/>
        <a:lstStyle/>
        <a:p>
          <a:endParaRPr lang="pl-PL"/>
        </a:p>
      </dgm:t>
    </dgm:pt>
    <dgm:pt modelId="{BECC9486-3C53-4373-81A3-B4B2CDBEE981}" type="sibTrans" cxnId="{276B7F5E-9D40-4F30-B783-60D1EE8CB125}">
      <dgm:prSet/>
      <dgm:spPr/>
      <dgm:t>
        <a:bodyPr/>
        <a:lstStyle/>
        <a:p>
          <a:endParaRPr lang="pl-PL"/>
        </a:p>
      </dgm:t>
    </dgm:pt>
    <dgm:pt modelId="{2F79D7AA-9C7C-4DA3-8B54-21940222654A}" type="pres">
      <dgm:prSet presAssocID="{E345659B-C7AA-42CA-9463-DC2EC9A9185C}" presName="linearFlow" presStyleCnt="0">
        <dgm:presLayoutVars>
          <dgm:dir/>
          <dgm:resizeHandles val="exact"/>
        </dgm:presLayoutVars>
      </dgm:prSet>
      <dgm:spPr/>
    </dgm:pt>
    <dgm:pt modelId="{4E18AC6D-81E8-4FEC-A7B4-CCD57A6D6543}" type="pres">
      <dgm:prSet presAssocID="{75A14DDE-89BE-4C71-B0BD-5EB7309F3D8E}" presName="composite" presStyleCnt="0"/>
      <dgm:spPr/>
    </dgm:pt>
    <dgm:pt modelId="{3EEC6152-D3FA-4E3D-ACAB-3FB3E0AF1DB9}" type="pres">
      <dgm:prSet presAssocID="{75A14DDE-89BE-4C71-B0BD-5EB7309F3D8E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D8B38D09-9AA5-47C7-8EE1-5B69EF3E7F85}" type="pres">
      <dgm:prSet presAssocID="{75A14DDE-89BE-4C71-B0BD-5EB7309F3D8E}" presName="txShp" presStyleLbl="node1" presStyleIdx="0" presStyleCnt="4">
        <dgm:presLayoutVars>
          <dgm:bulletEnabled val="1"/>
        </dgm:presLayoutVars>
      </dgm:prSet>
      <dgm:spPr/>
    </dgm:pt>
    <dgm:pt modelId="{92FB6466-F883-4F44-8EA5-B24F69C681C0}" type="pres">
      <dgm:prSet presAssocID="{05C9356E-3C14-474A-B67A-313A323569F8}" presName="spacing" presStyleCnt="0"/>
      <dgm:spPr/>
    </dgm:pt>
    <dgm:pt modelId="{FEDE69CC-2A53-41B8-8D5E-0EBA531C8E11}" type="pres">
      <dgm:prSet presAssocID="{5A1010F2-4A6C-40A1-BE39-FAA0E488452D}" presName="composite" presStyleCnt="0"/>
      <dgm:spPr/>
    </dgm:pt>
    <dgm:pt modelId="{D9BFC314-68F4-4BC7-BF97-2AB356675B0D}" type="pres">
      <dgm:prSet presAssocID="{5A1010F2-4A6C-40A1-BE39-FAA0E488452D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E291B60D-9607-4A1C-AD39-F1B385761A1F}" type="pres">
      <dgm:prSet presAssocID="{5A1010F2-4A6C-40A1-BE39-FAA0E488452D}" presName="txShp" presStyleLbl="node1" presStyleIdx="1" presStyleCnt="4">
        <dgm:presLayoutVars>
          <dgm:bulletEnabled val="1"/>
        </dgm:presLayoutVars>
      </dgm:prSet>
      <dgm:spPr/>
    </dgm:pt>
    <dgm:pt modelId="{C42B35CE-C951-4346-A4F0-F1D6105E5943}" type="pres">
      <dgm:prSet presAssocID="{69ECEC38-982D-4D65-B75F-393F711ABC73}" presName="spacing" presStyleCnt="0"/>
      <dgm:spPr/>
    </dgm:pt>
    <dgm:pt modelId="{8E491D46-9C6D-42E4-9070-63115096F1D8}" type="pres">
      <dgm:prSet presAssocID="{D9F45782-A2E3-4232-B753-997CAF4A6CB5}" presName="composite" presStyleCnt="0"/>
      <dgm:spPr/>
    </dgm:pt>
    <dgm:pt modelId="{3D26E4F7-25D5-4B43-A097-E6CB3EB841D4}" type="pres">
      <dgm:prSet presAssocID="{D9F45782-A2E3-4232-B753-997CAF4A6CB5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4AAC4FE-76B8-4131-B219-6AF1E34744D0}" type="pres">
      <dgm:prSet presAssocID="{D9F45782-A2E3-4232-B753-997CAF4A6CB5}" presName="txShp" presStyleLbl="node1" presStyleIdx="2" presStyleCnt="4">
        <dgm:presLayoutVars>
          <dgm:bulletEnabled val="1"/>
        </dgm:presLayoutVars>
      </dgm:prSet>
      <dgm:spPr/>
    </dgm:pt>
    <dgm:pt modelId="{23BA4305-960E-43ED-B76A-80DDF12A8C97}" type="pres">
      <dgm:prSet presAssocID="{101B51F8-C2F3-4E13-A72D-570AF4831097}" presName="spacing" presStyleCnt="0"/>
      <dgm:spPr/>
    </dgm:pt>
    <dgm:pt modelId="{678B9D78-6C3F-46CD-8FFD-FFF21666E897}" type="pres">
      <dgm:prSet presAssocID="{92740890-4168-4BB4-8DCC-55F6D4BF1C4F}" presName="composite" presStyleCnt="0"/>
      <dgm:spPr/>
    </dgm:pt>
    <dgm:pt modelId="{16FBFC81-E5EC-49B4-9AB6-4F5330C80B0F}" type="pres">
      <dgm:prSet presAssocID="{92740890-4168-4BB4-8DCC-55F6D4BF1C4F}" presName="imgShp" presStyleLbl="fgImgPlace1" presStyleIdx="3" presStyleCnt="4" custLinFactNeighborX="4391" custLinFactNeighborY="552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5E68794-21DB-495E-AB61-B57D4B99725F}" type="pres">
      <dgm:prSet presAssocID="{92740890-4168-4BB4-8DCC-55F6D4BF1C4F}" presName="txShp" presStyleLbl="node1" presStyleIdx="3" presStyleCnt="4">
        <dgm:presLayoutVars>
          <dgm:bulletEnabled val="1"/>
        </dgm:presLayoutVars>
      </dgm:prSet>
      <dgm:spPr/>
    </dgm:pt>
  </dgm:ptLst>
  <dgm:cxnLst>
    <dgm:cxn modelId="{2464B620-8FB5-457D-851B-930201AC57E6}" type="presOf" srcId="{E345659B-C7AA-42CA-9463-DC2EC9A9185C}" destId="{2F79D7AA-9C7C-4DA3-8B54-21940222654A}" srcOrd="0" destOrd="0" presId="urn:microsoft.com/office/officeart/2005/8/layout/vList3"/>
    <dgm:cxn modelId="{FB84792A-8347-4EBA-91BC-B7F1026D3AAE}" type="presOf" srcId="{75A14DDE-89BE-4C71-B0BD-5EB7309F3D8E}" destId="{D8B38D09-9AA5-47C7-8EE1-5B69EF3E7F85}" srcOrd="0" destOrd="0" presId="urn:microsoft.com/office/officeart/2005/8/layout/vList3"/>
    <dgm:cxn modelId="{276B7F5E-9D40-4F30-B783-60D1EE8CB125}" srcId="{E345659B-C7AA-42CA-9463-DC2EC9A9185C}" destId="{92740890-4168-4BB4-8DCC-55F6D4BF1C4F}" srcOrd="3" destOrd="0" parTransId="{A2615961-C876-491C-B648-C102C39A58AF}" sibTransId="{BECC9486-3C53-4373-81A3-B4B2CDBEE981}"/>
    <dgm:cxn modelId="{8CF2606E-D957-4E8D-AF45-4C34034CDCA2}" type="presOf" srcId="{5A1010F2-4A6C-40A1-BE39-FAA0E488452D}" destId="{E291B60D-9607-4A1C-AD39-F1B385761A1F}" srcOrd="0" destOrd="0" presId="urn:microsoft.com/office/officeart/2005/8/layout/vList3"/>
    <dgm:cxn modelId="{5936C058-B465-49E9-B57E-23AC815CBBF8}" srcId="{E345659B-C7AA-42CA-9463-DC2EC9A9185C}" destId="{75A14DDE-89BE-4C71-B0BD-5EB7309F3D8E}" srcOrd="0" destOrd="0" parTransId="{9C01D0E6-09BA-46F2-B709-760DDE4244FD}" sibTransId="{05C9356E-3C14-474A-B67A-313A323569F8}"/>
    <dgm:cxn modelId="{F952FE8F-6DB4-48C4-952C-555A7AB806B3}" type="presOf" srcId="{92740890-4168-4BB4-8DCC-55F6D4BF1C4F}" destId="{95E68794-21DB-495E-AB61-B57D4B99725F}" srcOrd="0" destOrd="0" presId="urn:microsoft.com/office/officeart/2005/8/layout/vList3"/>
    <dgm:cxn modelId="{81EB6691-E323-4263-AA28-C69BA41F3586}" srcId="{E345659B-C7AA-42CA-9463-DC2EC9A9185C}" destId="{5A1010F2-4A6C-40A1-BE39-FAA0E488452D}" srcOrd="1" destOrd="0" parTransId="{216FDF45-0364-47BE-BC85-0B1B4CCF019A}" sibTransId="{69ECEC38-982D-4D65-B75F-393F711ABC73}"/>
    <dgm:cxn modelId="{1B753494-B109-4B92-8203-BB8D09BFE3AA}" type="presOf" srcId="{D9F45782-A2E3-4232-B753-997CAF4A6CB5}" destId="{04AAC4FE-76B8-4131-B219-6AF1E34744D0}" srcOrd="0" destOrd="0" presId="urn:microsoft.com/office/officeart/2005/8/layout/vList3"/>
    <dgm:cxn modelId="{6E56EAE2-60BB-402D-A554-6356BFE00665}" srcId="{E345659B-C7AA-42CA-9463-DC2EC9A9185C}" destId="{D9F45782-A2E3-4232-B753-997CAF4A6CB5}" srcOrd="2" destOrd="0" parTransId="{2F42F067-2E44-4404-9FC6-3B547B37A638}" sibTransId="{101B51F8-C2F3-4E13-A72D-570AF4831097}"/>
    <dgm:cxn modelId="{55A0A5C1-2954-4829-8463-32F41F97C957}" type="presParOf" srcId="{2F79D7AA-9C7C-4DA3-8B54-21940222654A}" destId="{4E18AC6D-81E8-4FEC-A7B4-CCD57A6D6543}" srcOrd="0" destOrd="0" presId="urn:microsoft.com/office/officeart/2005/8/layout/vList3"/>
    <dgm:cxn modelId="{233152BC-00D4-474A-BB10-52F71BA4DE0A}" type="presParOf" srcId="{4E18AC6D-81E8-4FEC-A7B4-CCD57A6D6543}" destId="{3EEC6152-D3FA-4E3D-ACAB-3FB3E0AF1DB9}" srcOrd="0" destOrd="0" presId="urn:microsoft.com/office/officeart/2005/8/layout/vList3"/>
    <dgm:cxn modelId="{677DD959-F0ED-421A-B778-BC41A25D4D1D}" type="presParOf" srcId="{4E18AC6D-81E8-4FEC-A7B4-CCD57A6D6543}" destId="{D8B38D09-9AA5-47C7-8EE1-5B69EF3E7F85}" srcOrd="1" destOrd="0" presId="urn:microsoft.com/office/officeart/2005/8/layout/vList3"/>
    <dgm:cxn modelId="{75C7A22E-1DDD-4D38-9436-6E42D6232689}" type="presParOf" srcId="{2F79D7AA-9C7C-4DA3-8B54-21940222654A}" destId="{92FB6466-F883-4F44-8EA5-B24F69C681C0}" srcOrd="1" destOrd="0" presId="urn:microsoft.com/office/officeart/2005/8/layout/vList3"/>
    <dgm:cxn modelId="{4E7BFCC9-ACB6-46E1-99DA-45FD50F47D26}" type="presParOf" srcId="{2F79D7AA-9C7C-4DA3-8B54-21940222654A}" destId="{FEDE69CC-2A53-41B8-8D5E-0EBA531C8E11}" srcOrd="2" destOrd="0" presId="urn:microsoft.com/office/officeart/2005/8/layout/vList3"/>
    <dgm:cxn modelId="{BC88CFC6-1462-44BC-943D-946668B896E7}" type="presParOf" srcId="{FEDE69CC-2A53-41B8-8D5E-0EBA531C8E11}" destId="{D9BFC314-68F4-4BC7-BF97-2AB356675B0D}" srcOrd="0" destOrd="0" presId="urn:microsoft.com/office/officeart/2005/8/layout/vList3"/>
    <dgm:cxn modelId="{040E66BB-F44C-490F-938E-50F0036E3E80}" type="presParOf" srcId="{FEDE69CC-2A53-41B8-8D5E-0EBA531C8E11}" destId="{E291B60D-9607-4A1C-AD39-F1B385761A1F}" srcOrd="1" destOrd="0" presId="urn:microsoft.com/office/officeart/2005/8/layout/vList3"/>
    <dgm:cxn modelId="{35B2DD14-84B2-4D15-9240-74BB5A973467}" type="presParOf" srcId="{2F79D7AA-9C7C-4DA3-8B54-21940222654A}" destId="{C42B35CE-C951-4346-A4F0-F1D6105E5943}" srcOrd="3" destOrd="0" presId="urn:microsoft.com/office/officeart/2005/8/layout/vList3"/>
    <dgm:cxn modelId="{01EE0713-3B1D-4E09-BB1D-CC2C6AF76565}" type="presParOf" srcId="{2F79D7AA-9C7C-4DA3-8B54-21940222654A}" destId="{8E491D46-9C6D-42E4-9070-63115096F1D8}" srcOrd="4" destOrd="0" presId="urn:microsoft.com/office/officeart/2005/8/layout/vList3"/>
    <dgm:cxn modelId="{B5EF8B3E-77F2-4B06-BF9C-8077EBD0E4B1}" type="presParOf" srcId="{8E491D46-9C6D-42E4-9070-63115096F1D8}" destId="{3D26E4F7-25D5-4B43-A097-E6CB3EB841D4}" srcOrd="0" destOrd="0" presId="urn:microsoft.com/office/officeart/2005/8/layout/vList3"/>
    <dgm:cxn modelId="{F1F4781B-B805-492D-BAD4-F4BC29C13D1D}" type="presParOf" srcId="{8E491D46-9C6D-42E4-9070-63115096F1D8}" destId="{04AAC4FE-76B8-4131-B219-6AF1E34744D0}" srcOrd="1" destOrd="0" presId="urn:microsoft.com/office/officeart/2005/8/layout/vList3"/>
    <dgm:cxn modelId="{5575B380-A937-43A0-A455-7F0EA04A3693}" type="presParOf" srcId="{2F79D7AA-9C7C-4DA3-8B54-21940222654A}" destId="{23BA4305-960E-43ED-B76A-80DDF12A8C97}" srcOrd="5" destOrd="0" presId="urn:microsoft.com/office/officeart/2005/8/layout/vList3"/>
    <dgm:cxn modelId="{08290F1F-5A7B-4B49-913E-5EB1E35C51D6}" type="presParOf" srcId="{2F79D7AA-9C7C-4DA3-8B54-21940222654A}" destId="{678B9D78-6C3F-46CD-8FFD-FFF21666E897}" srcOrd="6" destOrd="0" presId="urn:microsoft.com/office/officeart/2005/8/layout/vList3"/>
    <dgm:cxn modelId="{67D34CB0-23E2-4532-9F0D-BDF95AA2A58D}" type="presParOf" srcId="{678B9D78-6C3F-46CD-8FFD-FFF21666E897}" destId="{16FBFC81-E5EC-49B4-9AB6-4F5330C80B0F}" srcOrd="0" destOrd="0" presId="urn:microsoft.com/office/officeart/2005/8/layout/vList3"/>
    <dgm:cxn modelId="{FDB4A6BF-8267-436F-B250-DBA93E745A5A}" type="presParOf" srcId="{678B9D78-6C3F-46CD-8FFD-FFF21666E897}" destId="{95E68794-21DB-495E-AB61-B57D4B99725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45659B-C7AA-42CA-9463-DC2EC9A9185C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5A14DDE-89BE-4C71-B0BD-5EB7309F3D8E}">
      <dgm:prSet phldrT="[Tekst]" custT="1"/>
      <dgm:spPr/>
      <dgm:t>
        <a:bodyPr/>
        <a:lstStyle/>
        <a:p>
          <a:r>
            <a:rPr lang="pl-PL" sz="1100" b="1" dirty="0">
              <a:solidFill>
                <a:schemeClr val="bg1"/>
              </a:solidFill>
            </a:rPr>
            <a:t>MOSTY OGÓŁEM</a:t>
          </a:r>
        </a:p>
      </dgm:t>
    </dgm:pt>
    <dgm:pt modelId="{9C01D0E6-09BA-46F2-B709-760DDE4244FD}" type="parTrans" cxnId="{5936C058-B465-49E9-B57E-23AC815CBBF8}">
      <dgm:prSet/>
      <dgm:spPr/>
      <dgm:t>
        <a:bodyPr/>
        <a:lstStyle/>
        <a:p>
          <a:endParaRPr lang="pl-PL"/>
        </a:p>
      </dgm:t>
    </dgm:pt>
    <dgm:pt modelId="{05C9356E-3C14-474A-B67A-313A323569F8}" type="sibTrans" cxnId="{5936C058-B465-49E9-B57E-23AC815CBBF8}">
      <dgm:prSet/>
      <dgm:spPr/>
      <dgm:t>
        <a:bodyPr/>
        <a:lstStyle/>
        <a:p>
          <a:endParaRPr lang="pl-PL"/>
        </a:p>
      </dgm:t>
    </dgm:pt>
    <dgm:pt modelId="{D9F45782-A2E3-4232-B753-997CAF4A6CB5}">
      <dgm:prSet phldrT="[Tekst]" custT="1"/>
      <dgm:spPr/>
      <dgm:t>
        <a:bodyPr/>
        <a:lstStyle/>
        <a:p>
          <a:r>
            <a:rPr lang="pl-PL" sz="900" b="1" dirty="0">
              <a:solidFill>
                <a:schemeClr val="bg1"/>
              </a:solidFill>
            </a:rPr>
            <a:t>MOSTY ODTWORZEONE Z REZERWY SUBWENCJI OGÓLNEJ W LATACH 2011 - 2016</a:t>
          </a:r>
        </a:p>
      </dgm:t>
    </dgm:pt>
    <dgm:pt modelId="{2F42F067-2E44-4404-9FC6-3B547B37A638}" type="parTrans" cxnId="{6E56EAE2-60BB-402D-A554-6356BFE00665}">
      <dgm:prSet/>
      <dgm:spPr/>
      <dgm:t>
        <a:bodyPr/>
        <a:lstStyle/>
        <a:p>
          <a:endParaRPr lang="pl-PL"/>
        </a:p>
      </dgm:t>
    </dgm:pt>
    <dgm:pt modelId="{101B51F8-C2F3-4E13-A72D-570AF4831097}" type="sibTrans" cxnId="{6E56EAE2-60BB-402D-A554-6356BFE00665}">
      <dgm:prSet/>
      <dgm:spPr/>
      <dgm:t>
        <a:bodyPr/>
        <a:lstStyle/>
        <a:p>
          <a:endParaRPr lang="pl-PL"/>
        </a:p>
      </dgm:t>
    </dgm:pt>
    <dgm:pt modelId="{92740890-4168-4BB4-8DCC-55F6D4BF1C4F}">
      <dgm:prSet phldrT="[Tekst]" custT="1"/>
      <dgm:spPr/>
      <dgm:t>
        <a:bodyPr/>
        <a:lstStyle/>
        <a:p>
          <a:r>
            <a:rPr lang="pl-PL" sz="900" b="1" dirty="0">
              <a:solidFill>
                <a:schemeClr val="bg1"/>
              </a:solidFill>
            </a:rPr>
            <a:t>MOSTY PLANOWANE DO MODERNIZACJI Z REZERWY SUBWENCJI OGÓLNEJ W LATACH 2017 2021</a:t>
          </a:r>
        </a:p>
      </dgm:t>
    </dgm:pt>
    <dgm:pt modelId="{A2615961-C876-491C-B648-C102C39A58AF}" type="parTrans" cxnId="{276B7F5E-9D40-4F30-B783-60D1EE8CB125}">
      <dgm:prSet/>
      <dgm:spPr/>
      <dgm:t>
        <a:bodyPr/>
        <a:lstStyle/>
        <a:p>
          <a:endParaRPr lang="pl-PL"/>
        </a:p>
      </dgm:t>
    </dgm:pt>
    <dgm:pt modelId="{BECC9486-3C53-4373-81A3-B4B2CDBEE981}" type="sibTrans" cxnId="{276B7F5E-9D40-4F30-B783-60D1EE8CB125}">
      <dgm:prSet/>
      <dgm:spPr/>
      <dgm:t>
        <a:bodyPr/>
        <a:lstStyle/>
        <a:p>
          <a:endParaRPr lang="pl-PL"/>
        </a:p>
      </dgm:t>
    </dgm:pt>
    <dgm:pt modelId="{2F79D7AA-9C7C-4DA3-8B54-21940222654A}" type="pres">
      <dgm:prSet presAssocID="{E345659B-C7AA-42CA-9463-DC2EC9A9185C}" presName="linearFlow" presStyleCnt="0">
        <dgm:presLayoutVars>
          <dgm:dir/>
          <dgm:resizeHandles val="exact"/>
        </dgm:presLayoutVars>
      </dgm:prSet>
      <dgm:spPr/>
    </dgm:pt>
    <dgm:pt modelId="{4E18AC6D-81E8-4FEC-A7B4-CCD57A6D6543}" type="pres">
      <dgm:prSet presAssocID="{75A14DDE-89BE-4C71-B0BD-5EB7309F3D8E}" presName="composite" presStyleCnt="0"/>
      <dgm:spPr/>
    </dgm:pt>
    <dgm:pt modelId="{3EEC6152-D3FA-4E3D-ACAB-3FB3E0AF1DB9}" type="pres">
      <dgm:prSet presAssocID="{75A14DDE-89BE-4C71-B0BD-5EB7309F3D8E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8B38D09-9AA5-47C7-8EE1-5B69EF3E7F85}" type="pres">
      <dgm:prSet presAssocID="{75A14DDE-89BE-4C71-B0BD-5EB7309F3D8E}" presName="txShp" presStyleLbl="node1" presStyleIdx="0" presStyleCnt="3">
        <dgm:presLayoutVars>
          <dgm:bulletEnabled val="1"/>
        </dgm:presLayoutVars>
      </dgm:prSet>
      <dgm:spPr/>
    </dgm:pt>
    <dgm:pt modelId="{92FB6466-F883-4F44-8EA5-B24F69C681C0}" type="pres">
      <dgm:prSet presAssocID="{05C9356E-3C14-474A-B67A-313A323569F8}" presName="spacing" presStyleCnt="0"/>
      <dgm:spPr/>
    </dgm:pt>
    <dgm:pt modelId="{8E491D46-9C6D-42E4-9070-63115096F1D8}" type="pres">
      <dgm:prSet presAssocID="{D9F45782-A2E3-4232-B753-997CAF4A6CB5}" presName="composite" presStyleCnt="0"/>
      <dgm:spPr/>
    </dgm:pt>
    <dgm:pt modelId="{3D26E4F7-25D5-4B43-A097-E6CB3EB841D4}" type="pres">
      <dgm:prSet presAssocID="{D9F45782-A2E3-4232-B753-997CAF4A6CB5}" presName="imgShp" presStyleLbl="fgImgPlace1" presStyleIdx="1" presStyleCnt="3" custLinFactNeighborX="-1580" custLinFactNeighborY="160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4AAC4FE-76B8-4131-B219-6AF1E34744D0}" type="pres">
      <dgm:prSet presAssocID="{D9F45782-A2E3-4232-B753-997CAF4A6CB5}" presName="txShp" presStyleLbl="node1" presStyleIdx="1" presStyleCnt="3" custScaleY="113334" custLinFactNeighborX="529" custLinFactNeighborY="-1147">
        <dgm:presLayoutVars>
          <dgm:bulletEnabled val="1"/>
        </dgm:presLayoutVars>
      </dgm:prSet>
      <dgm:spPr/>
    </dgm:pt>
    <dgm:pt modelId="{23BA4305-960E-43ED-B76A-80DDF12A8C97}" type="pres">
      <dgm:prSet presAssocID="{101B51F8-C2F3-4E13-A72D-570AF4831097}" presName="spacing" presStyleCnt="0"/>
      <dgm:spPr/>
    </dgm:pt>
    <dgm:pt modelId="{678B9D78-6C3F-46CD-8FFD-FFF21666E897}" type="pres">
      <dgm:prSet presAssocID="{92740890-4168-4BB4-8DCC-55F6D4BF1C4F}" presName="composite" presStyleCnt="0"/>
      <dgm:spPr/>
    </dgm:pt>
    <dgm:pt modelId="{16FBFC81-E5EC-49B4-9AB6-4F5330C80B0F}" type="pres">
      <dgm:prSet presAssocID="{92740890-4168-4BB4-8DCC-55F6D4BF1C4F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95E68794-21DB-495E-AB61-B57D4B99725F}" type="pres">
      <dgm:prSet presAssocID="{92740890-4168-4BB4-8DCC-55F6D4BF1C4F}" presName="txShp" presStyleLbl="node1" presStyleIdx="2" presStyleCnt="3" custScaleY="120788">
        <dgm:presLayoutVars>
          <dgm:bulletEnabled val="1"/>
        </dgm:presLayoutVars>
      </dgm:prSet>
      <dgm:spPr/>
    </dgm:pt>
  </dgm:ptLst>
  <dgm:cxnLst>
    <dgm:cxn modelId="{2464B620-8FB5-457D-851B-930201AC57E6}" type="presOf" srcId="{E345659B-C7AA-42CA-9463-DC2EC9A9185C}" destId="{2F79D7AA-9C7C-4DA3-8B54-21940222654A}" srcOrd="0" destOrd="0" presId="urn:microsoft.com/office/officeart/2005/8/layout/vList3"/>
    <dgm:cxn modelId="{FB84792A-8347-4EBA-91BC-B7F1026D3AAE}" type="presOf" srcId="{75A14DDE-89BE-4C71-B0BD-5EB7309F3D8E}" destId="{D8B38D09-9AA5-47C7-8EE1-5B69EF3E7F85}" srcOrd="0" destOrd="0" presId="urn:microsoft.com/office/officeart/2005/8/layout/vList3"/>
    <dgm:cxn modelId="{276B7F5E-9D40-4F30-B783-60D1EE8CB125}" srcId="{E345659B-C7AA-42CA-9463-DC2EC9A9185C}" destId="{92740890-4168-4BB4-8DCC-55F6D4BF1C4F}" srcOrd="2" destOrd="0" parTransId="{A2615961-C876-491C-B648-C102C39A58AF}" sibTransId="{BECC9486-3C53-4373-81A3-B4B2CDBEE981}"/>
    <dgm:cxn modelId="{5936C058-B465-49E9-B57E-23AC815CBBF8}" srcId="{E345659B-C7AA-42CA-9463-DC2EC9A9185C}" destId="{75A14DDE-89BE-4C71-B0BD-5EB7309F3D8E}" srcOrd="0" destOrd="0" parTransId="{9C01D0E6-09BA-46F2-B709-760DDE4244FD}" sibTransId="{05C9356E-3C14-474A-B67A-313A323569F8}"/>
    <dgm:cxn modelId="{F952FE8F-6DB4-48C4-952C-555A7AB806B3}" type="presOf" srcId="{92740890-4168-4BB4-8DCC-55F6D4BF1C4F}" destId="{95E68794-21DB-495E-AB61-B57D4B99725F}" srcOrd="0" destOrd="0" presId="urn:microsoft.com/office/officeart/2005/8/layout/vList3"/>
    <dgm:cxn modelId="{1B753494-B109-4B92-8203-BB8D09BFE3AA}" type="presOf" srcId="{D9F45782-A2E3-4232-B753-997CAF4A6CB5}" destId="{04AAC4FE-76B8-4131-B219-6AF1E34744D0}" srcOrd="0" destOrd="0" presId="urn:microsoft.com/office/officeart/2005/8/layout/vList3"/>
    <dgm:cxn modelId="{6E56EAE2-60BB-402D-A554-6356BFE00665}" srcId="{E345659B-C7AA-42CA-9463-DC2EC9A9185C}" destId="{D9F45782-A2E3-4232-B753-997CAF4A6CB5}" srcOrd="1" destOrd="0" parTransId="{2F42F067-2E44-4404-9FC6-3B547B37A638}" sibTransId="{101B51F8-C2F3-4E13-A72D-570AF4831097}"/>
    <dgm:cxn modelId="{55A0A5C1-2954-4829-8463-32F41F97C957}" type="presParOf" srcId="{2F79D7AA-9C7C-4DA3-8B54-21940222654A}" destId="{4E18AC6D-81E8-4FEC-A7B4-CCD57A6D6543}" srcOrd="0" destOrd="0" presId="urn:microsoft.com/office/officeart/2005/8/layout/vList3"/>
    <dgm:cxn modelId="{233152BC-00D4-474A-BB10-52F71BA4DE0A}" type="presParOf" srcId="{4E18AC6D-81E8-4FEC-A7B4-CCD57A6D6543}" destId="{3EEC6152-D3FA-4E3D-ACAB-3FB3E0AF1DB9}" srcOrd="0" destOrd="0" presId="urn:microsoft.com/office/officeart/2005/8/layout/vList3"/>
    <dgm:cxn modelId="{677DD959-F0ED-421A-B778-BC41A25D4D1D}" type="presParOf" srcId="{4E18AC6D-81E8-4FEC-A7B4-CCD57A6D6543}" destId="{D8B38D09-9AA5-47C7-8EE1-5B69EF3E7F85}" srcOrd="1" destOrd="0" presId="urn:microsoft.com/office/officeart/2005/8/layout/vList3"/>
    <dgm:cxn modelId="{75C7A22E-1DDD-4D38-9436-6E42D6232689}" type="presParOf" srcId="{2F79D7AA-9C7C-4DA3-8B54-21940222654A}" destId="{92FB6466-F883-4F44-8EA5-B24F69C681C0}" srcOrd="1" destOrd="0" presId="urn:microsoft.com/office/officeart/2005/8/layout/vList3"/>
    <dgm:cxn modelId="{01EE0713-3B1D-4E09-BB1D-CC2C6AF76565}" type="presParOf" srcId="{2F79D7AA-9C7C-4DA3-8B54-21940222654A}" destId="{8E491D46-9C6D-42E4-9070-63115096F1D8}" srcOrd="2" destOrd="0" presId="urn:microsoft.com/office/officeart/2005/8/layout/vList3"/>
    <dgm:cxn modelId="{B5EF8B3E-77F2-4B06-BF9C-8077EBD0E4B1}" type="presParOf" srcId="{8E491D46-9C6D-42E4-9070-63115096F1D8}" destId="{3D26E4F7-25D5-4B43-A097-E6CB3EB841D4}" srcOrd="0" destOrd="0" presId="urn:microsoft.com/office/officeart/2005/8/layout/vList3"/>
    <dgm:cxn modelId="{F1F4781B-B805-492D-BAD4-F4BC29C13D1D}" type="presParOf" srcId="{8E491D46-9C6D-42E4-9070-63115096F1D8}" destId="{04AAC4FE-76B8-4131-B219-6AF1E34744D0}" srcOrd="1" destOrd="0" presId="urn:microsoft.com/office/officeart/2005/8/layout/vList3"/>
    <dgm:cxn modelId="{5575B380-A937-43A0-A455-7F0EA04A3693}" type="presParOf" srcId="{2F79D7AA-9C7C-4DA3-8B54-21940222654A}" destId="{23BA4305-960E-43ED-B76A-80DDF12A8C97}" srcOrd="3" destOrd="0" presId="urn:microsoft.com/office/officeart/2005/8/layout/vList3"/>
    <dgm:cxn modelId="{08290F1F-5A7B-4B49-913E-5EB1E35C51D6}" type="presParOf" srcId="{2F79D7AA-9C7C-4DA3-8B54-21940222654A}" destId="{678B9D78-6C3F-46CD-8FFD-FFF21666E897}" srcOrd="4" destOrd="0" presId="urn:microsoft.com/office/officeart/2005/8/layout/vList3"/>
    <dgm:cxn modelId="{67D34CB0-23E2-4532-9F0D-BDF95AA2A58D}" type="presParOf" srcId="{678B9D78-6C3F-46CD-8FFD-FFF21666E897}" destId="{16FBFC81-E5EC-49B4-9AB6-4F5330C80B0F}" srcOrd="0" destOrd="0" presId="urn:microsoft.com/office/officeart/2005/8/layout/vList3"/>
    <dgm:cxn modelId="{FDB4A6BF-8267-436F-B250-DBA93E745A5A}" type="presParOf" srcId="{678B9D78-6C3F-46CD-8FFD-FFF21666E897}" destId="{95E68794-21DB-495E-AB61-B57D4B99725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38D09-9AA5-47C7-8EE1-5B69EF3E7F85}">
      <dsp:nvSpPr>
        <dsp:cNvPr id="0" name=""/>
        <dsp:cNvSpPr/>
      </dsp:nvSpPr>
      <dsp:spPr>
        <a:xfrm rot="10800000">
          <a:off x="544532" y="2039"/>
          <a:ext cx="1710127" cy="4551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7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chemeClr val="bg1"/>
              </a:solidFill>
            </a:rPr>
            <a:t>BUDOWANY FRAGMENT DROGI</a:t>
          </a:r>
        </a:p>
      </dsp:txBody>
      <dsp:txXfrm rot="10800000">
        <a:off x="658318" y="2039"/>
        <a:ext cx="1596341" cy="455144"/>
      </dsp:txXfrm>
    </dsp:sp>
    <dsp:sp modelId="{3EEC6152-D3FA-4E3D-ACAB-3FB3E0AF1DB9}">
      <dsp:nvSpPr>
        <dsp:cNvPr id="0" name=""/>
        <dsp:cNvSpPr/>
      </dsp:nvSpPr>
      <dsp:spPr>
        <a:xfrm>
          <a:off x="316960" y="2039"/>
          <a:ext cx="455144" cy="45514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1B60D-9607-4A1C-AD39-F1B385761A1F}">
      <dsp:nvSpPr>
        <dsp:cNvPr id="0" name=""/>
        <dsp:cNvSpPr/>
      </dsp:nvSpPr>
      <dsp:spPr>
        <a:xfrm rot="10800000">
          <a:off x="544532" y="593047"/>
          <a:ext cx="1710127" cy="4551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7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chemeClr val="bg1"/>
              </a:solidFill>
            </a:rPr>
            <a:t>BUDOWA RONDA</a:t>
          </a:r>
        </a:p>
      </dsp:txBody>
      <dsp:txXfrm rot="10800000">
        <a:off x="658318" y="593047"/>
        <a:ext cx="1596341" cy="455144"/>
      </dsp:txXfrm>
    </dsp:sp>
    <dsp:sp modelId="{D9BFC314-68F4-4BC7-BF97-2AB356675B0D}">
      <dsp:nvSpPr>
        <dsp:cNvPr id="0" name=""/>
        <dsp:cNvSpPr/>
      </dsp:nvSpPr>
      <dsp:spPr>
        <a:xfrm>
          <a:off x="316960" y="593047"/>
          <a:ext cx="455144" cy="4551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AC4FE-76B8-4131-B219-6AF1E34744D0}">
      <dsp:nvSpPr>
        <dsp:cNvPr id="0" name=""/>
        <dsp:cNvSpPr/>
      </dsp:nvSpPr>
      <dsp:spPr>
        <a:xfrm rot="10800000">
          <a:off x="544532" y="1184055"/>
          <a:ext cx="1710127" cy="4551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7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chemeClr val="bg1"/>
              </a:solidFill>
            </a:rPr>
            <a:t>BUDOWA SZKOŁY</a:t>
          </a:r>
        </a:p>
      </dsp:txBody>
      <dsp:txXfrm rot="10800000">
        <a:off x="658318" y="1184055"/>
        <a:ext cx="1596341" cy="455144"/>
      </dsp:txXfrm>
    </dsp:sp>
    <dsp:sp modelId="{3D26E4F7-25D5-4B43-A097-E6CB3EB841D4}">
      <dsp:nvSpPr>
        <dsp:cNvPr id="0" name=""/>
        <dsp:cNvSpPr/>
      </dsp:nvSpPr>
      <dsp:spPr>
        <a:xfrm>
          <a:off x="316960" y="1184055"/>
          <a:ext cx="455144" cy="45514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68794-21DB-495E-AB61-B57D4B99725F}">
      <dsp:nvSpPr>
        <dsp:cNvPr id="0" name=""/>
        <dsp:cNvSpPr/>
      </dsp:nvSpPr>
      <dsp:spPr>
        <a:xfrm rot="10800000">
          <a:off x="544532" y="1775063"/>
          <a:ext cx="1710127" cy="4551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706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kern="1200" dirty="0">
              <a:solidFill>
                <a:schemeClr val="bg1"/>
              </a:solidFill>
            </a:rPr>
            <a:t>INWESTYCJE W SZPITALU POWIATOWYM</a:t>
          </a:r>
        </a:p>
      </dsp:txBody>
      <dsp:txXfrm rot="10800000">
        <a:off x="658318" y="1775063"/>
        <a:ext cx="1596341" cy="455144"/>
      </dsp:txXfrm>
    </dsp:sp>
    <dsp:sp modelId="{16FBFC81-E5EC-49B4-9AB6-4F5330C80B0F}">
      <dsp:nvSpPr>
        <dsp:cNvPr id="0" name=""/>
        <dsp:cNvSpPr/>
      </dsp:nvSpPr>
      <dsp:spPr>
        <a:xfrm>
          <a:off x="336945" y="1777103"/>
          <a:ext cx="455144" cy="45514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38D09-9AA5-47C7-8EE1-5B69EF3E7F85}">
      <dsp:nvSpPr>
        <dsp:cNvPr id="0" name=""/>
        <dsp:cNvSpPr/>
      </dsp:nvSpPr>
      <dsp:spPr>
        <a:xfrm rot="10800000">
          <a:off x="573767" y="704"/>
          <a:ext cx="1710127" cy="5720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274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chemeClr val="bg1"/>
              </a:solidFill>
            </a:rPr>
            <a:t>MOSTY OGÓŁEM</a:t>
          </a:r>
        </a:p>
      </dsp:txBody>
      <dsp:txXfrm rot="10800000">
        <a:off x="716788" y="704"/>
        <a:ext cx="1567106" cy="572084"/>
      </dsp:txXfrm>
    </dsp:sp>
    <dsp:sp modelId="{3EEC6152-D3FA-4E3D-ACAB-3FB3E0AF1DB9}">
      <dsp:nvSpPr>
        <dsp:cNvPr id="0" name=""/>
        <dsp:cNvSpPr/>
      </dsp:nvSpPr>
      <dsp:spPr>
        <a:xfrm>
          <a:off x="287725" y="704"/>
          <a:ext cx="572084" cy="5720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AC4FE-76B8-4131-B219-6AF1E34744D0}">
      <dsp:nvSpPr>
        <dsp:cNvPr id="0" name=""/>
        <dsp:cNvSpPr/>
      </dsp:nvSpPr>
      <dsp:spPr>
        <a:xfrm rot="10800000">
          <a:off x="582814" y="736999"/>
          <a:ext cx="1710127" cy="6483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274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kern="1200" dirty="0">
              <a:solidFill>
                <a:schemeClr val="bg1"/>
              </a:solidFill>
            </a:rPr>
            <a:t>MOSTY ODTWORZEONE Z REZERWY SUBWENCJI OGÓLNEJ W LATACH 2011 - 2016</a:t>
          </a:r>
        </a:p>
      </dsp:txBody>
      <dsp:txXfrm rot="10800000">
        <a:off x="744905" y="736999"/>
        <a:ext cx="1548036" cy="648366"/>
      </dsp:txXfrm>
    </dsp:sp>
    <dsp:sp modelId="{3D26E4F7-25D5-4B43-A097-E6CB3EB841D4}">
      <dsp:nvSpPr>
        <dsp:cNvPr id="0" name=""/>
        <dsp:cNvSpPr/>
      </dsp:nvSpPr>
      <dsp:spPr>
        <a:xfrm>
          <a:off x="278686" y="790872"/>
          <a:ext cx="572084" cy="57208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68794-21DB-495E-AB61-B57D4B99725F}">
      <dsp:nvSpPr>
        <dsp:cNvPr id="0" name=""/>
        <dsp:cNvSpPr/>
      </dsp:nvSpPr>
      <dsp:spPr>
        <a:xfrm rot="10800000">
          <a:off x="573767" y="1562699"/>
          <a:ext cx="1710127" cy="6910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274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kern="1200" dirty="0">
              <a:solidFill>
                <a:schemeClr val="bg1"/>
              </a:solidFill>
            </a:rPr>
            <a:t>MOSTY PLANOWANE DO MODERNIZACJI Z REZERWY SUBWENCJI OGÓLNEJ W LATACH 2017 2021</a:t>
          </a:r>
        </a:p>
      </dsp:txBody>
      <dsp:txXfrm rot="10800000">
        <a:off x="746519" y="1562699"/>
        <a:ext cx="1537375" cy="691010"/>
      </dsp:txXfrm>
    </dsp:sp>
    <dsp:sp modelId="{16FBFC81-E5EC-49B4-9AB6-4F5330C80B0F}">
      <dsp:nvSpPr>
        <dsp:cNvPr id="0" name=""/>
        <dsp:cNvSpPr/>
      </dsp:nvSpPr>
      <dsp:spPr>
        <a:xfrm>
          <a:off x="287725" y="1622162"/>
          <a:ext cx="572084" cy="57208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0.14557</cdr:x>
      <cdr:y>0.21687</cdr:y>
    </cdr:from>
    <cdr:to>
      <cdr:x>0.18354</cdr:x>
      <cdr:y>0.45783</cdr:y>
    </cdr:to>
    <cdr:sp macro="" textlink="">
      <cdr:nvSpPr>
        <cdr:cNvPr id="2" name="Nawias klamrowy zamykający 1"/>
        <cdr:cNvSpPr/>
      </cdr:nvSpPr>
      <cdr:spPr>
        <a:xfrm xmlns:a="http://schemas.openxmlformats.org/drawingml/2006/main">
          <a:off x="1656184" y="1296144"/>
          <a:ext cx="432048" cy="144016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0.1962</cdr:x>
      <cdr:y>0.3012</cdr:y>
    </cdr:from>
    <cdr:to>
      <cdr:x>0.26582</cdr:x>
      <cdr:y>0.37349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2232248" y="1800200"/>
          <a:ext cx="79208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b="1" dirty="0">
              <a:solidFill>
                <a:schemeClr val="tx1"/>
              </a:solidFill>
            </a:rPr>
            <a:t>61%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5537FE1-9AC0-4E7B-8240-1A43C23ADFFC}" type="datetime1">
              <a:rPr lang="pl-PL" smtClean="0"/>
              <a:pPr algn="r" rtl="0"/>
              <a:t>2017-05-24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pl-PL" smtClean="0"/>
              <a:pPr algn="r"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8918F0C-E00F-4A8E-8134-6E7E70E85DF2}" type="datetime1">
              <a:rPr lang="pl-PL" smtClean="0"/>
              <a:pPr/>
              <a:t>2017-05-24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6D2E9F-0F82-49B6-A2C8-EE0BA7F08992}" type="datetime1">
              <a:rPr lang="pl-PL" smtClean="0"/>
              <a:pPr/>
              <a:t>2017-05-24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94C0DF-E7CA-4BAB-BFE2-F485C5AA0C64}" type="datetime1">
              <a:rPr lang="pl-PL" smtClean="0"/>
              <a:pPr/>
              <a:t>2017-05-24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C25D39C-A725-47F3-929B-837E77585050}" type="datetime1">
              <a:rPr lang="pl-PL" smtClean="0"/>
              <a:pPr/>
              <a:t>2017-05-24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8E4306D-F956-4638-A175-53681C07CAF7}" type="datetime1">
              <a:rPr lang="pl-PL" smtClean="0"/>
              <a:pPr/>
              <a:t>2017-05-24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633E3A-2A64-4F11-B7C1-BC46A62F886C}" type="datetime1">
              <a:rPr lang="pl-PL" smtClean="0"/>
              <a:pPr/>
              <a:t>2017-05-24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pl-PL" dirty="0"/>
              <a:t>​</a:t>
            </a:r>
            <a:fld id="{F954CE60-097C-4177-B166-3AF23E53212D}" type="datetime1">
              <a:rPr lang="pl-PL" smtClean="0"/>
              <a:pPr/>
              <a:t>2017-05-24</a:t>
            </a:fld>
            <a:r>
              <a:rPr lang="pl-PL" dirty="0"/>
              <a:t>​</a:t>
            </a:r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44DE86-FBAA-483E-BC6C-F76A6A3BCCC6}" type="datetime1">
              <a:rPr lang="pl-PL" smtClean="0"/>
              <a:pPr/>
              <a:t>2017-05-24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B817BC-5964-49C1-9EBA-CEACFF41E2FF}" type="datetime1">
              <a:rPr lang="pl-PL" smtClean="0"/>
              <a:pPr/>
              <a:t>2017-05-24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CED80F-7695-460B-B4CF-B1E146469F51}" type="datetime1">
              <a:rPr lang="pl-PL" smtClean="0"/>
              <a:pPr/>
              <a:t>2017-05-24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raz — symbol zastępczy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9C3C562-E774-41B2-ABB1-4021AD5F1031}" type="datetime1">
              <a:rPr lang="pl-PL" smtClean="0"/>
              <a:pPr/>
              <a:t>2017-05-24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116C4-17E1-407D-A73E-F145D94BC54C}" type="datetime1">
              <a:rPr lang="pl-PL" smtClean="0"/>
              <a:pPr/>
              <a:t>2017-05-24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77788" y="2276872"/>
            <a:ext cx="10666450" cy="2895600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dirty="0"/>
              <a:t>WIELOLETNI </a:t>
            </a:r>
            <a:br>
              <a:rPr lang="pl-PL" dirty="0"/>
            </a:br>
            <a:r>
              <a:rPr lang="pl-PL" dirty="0"/>
              <a:t>PROGRAM </a:t>
            </a:r>
            <a:br>
              <a:rPr lang="pl-PL" dirty="0"/>
            </a:br>
            <a:r>
              <a:rPr lang="pl-PL" dirty="0"/>
              <a:t>INWESTYCYJNY</a:t>
            </a:r>
            <a:br>
              <a:rPr lang="pl-PL" dirty="0"/>
            </a:br>
            <a:r>
              <a:rPr lang="pl-PL" dirty="0"/>
              <a:t>POWIATU WOŁOMIŃSKIEGO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629981" y="5301208"/>
            <a:ext cx="5184576" cy="792088"/>
          </a:xfrm>
        </p:spPr>
        <p:txBody>
          <a:bodyPr rtlCol="0">
            <a:normAutofit/>
          </a:bodyPr>
          <a:lstStyle/>
          <a:p>
            <a:pPr rtl="0"/>
            <a:r>
              <a:rPr lang="pl-PL" sz="3200" dirty="0">
                <a:latin typeface="DilleniaUPC" panose="02020603050405020304" pitchFamily="18" charset="-34"/>
                <a:cs typeface="DilleniaUPC" panose="02020603050405020304" pitchFamily="18" charset="-34"/>
              </a:rPr>
              <a:t>Na lata </a:t>
            </a:r>
            <a:r>
              <a:rPr lang="pl-PL" sz="4000" dirty="0"/>
              <a:t>2017 - 2021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203920"/>
            <a:ext cx="164944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262764" y="60212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DZIĘKUJĘ ZA UWAGĘ.</a:t>
            </a:r>
          </a:p>
        </p:txBody>
      </p:sp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621805" y="381000"/>
            <a:ext cx="10044610" cy="1371600"/>
          </a:xfrm>
        </p:spPr>
        <p:txBody>
          <a:bodyPr rtlCol="0">
            <a:normAutofit fontScale="90000"/>
          </a:bodyPr>
          <a:lstStyle/>
          <a:p>
            <a:r>
              <a:rPr lang="pl-PL" dirty="0"/>
              <a:t>WPI jest zestawieniem najważniejszych dla Powiatu Wołomińskiego zadań inwestycyjnych przewidzianych do realizacji w okresie pięciu kolejnych lat.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1557908" y="2276872"/>
            <a:ext cx="9134391" cy="4114801"/>
          </a:xfrm>
        </p:spPr>
        <p:txBody>
          <a:bodyPr rtlCol="0"/>
          <a:lstStyle/>
          <a:p>
            <a:pPr marL="0" indent="0">
              <a:buNone/>
            </a:pPr>
            <a:r>
              <a:rPr lang="pl-PL" dirty="0"/>
              <a:t>•  WPI zawiera inwestycje realizowane w cyklu wieloletnim oraz zadania o wartości powyżej 100.000 zł,</a:t>
            </a:r>
          </a:p>
          <a:p>
            <a:pPr marL="0" indent="0">
              <a:buNone/>
            </a:pPr>
            <a:r>
              <a:rPr lang="pl-PL" dirty="0"/>
              <a:t>•  WPI stanowi podstawę tworzenia w kolejnych latach projektu budżetu Powiatu Wołomińskiego w części dotyczącej wydatków majątkowych,</a:t>
            </a:r>
          </a:p>
          <a:p>
            <a:pPr marL="0" indent="0">
              <a:buNone/>
            </a:pPr>
            <a:r>
              <a:rPr lang="pl-PL" dirty="0"/>
              <a:t>•  prace nad programem są realizowane zgodnie z przyjętą procedurą, </a:t>
            </a:r>
          </a:p>
          <a:p>
            <a:pPr marL="0" indent="0">
              <a:buNone/>
            </a:pPr>
            <a:r>
              <a:rPr lang="pl-PL" dirty="0"/>
              <a:t>•  WPI określa wielkość środków przewidzianych w następnych latach na realizację zadań w cyklu rocznym oraz  wieloletnim.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549796" y="764704"/>
            <a:ext cx="10116618" cy="627856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b="1" dirty="0"/>
              <a:t>Nakłady finansowe WPI w poszczególnych latach:</a:t>
            </a:r>
          </a:p>
        </p:txBody>
      </p:sp>
      <p:sp>
        <p:nvSpPr>
          <p:cNvPr id="4" name="Zawartość — symbol zastępczy 2"/>
          <p:cNvSpPr txBox="1">
            <a:spLocks/>
          </p:cNvSpPr>
          <p:nvPr/>
        </p:nvSpPr>
        <p:spPr>
          <a:xfrm>
            <a:off x="1269876" y="1916832"/>
            <a:ext cx="4419599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b="1" dirty="0"/>
              <a:t>Rok 2017</a:t>
            </a:r>
          </a:p>
          <a:p>
            <a:r>
              <a:rPr lang="pl-PL" dirty="0"/>
              <a:t>środki własne – 43 127 053 zł.</a:t>
            </a:r>
          </a:p>
          <a:p>
            <a:r>
              <a:rPr lang="pl-PL" dirty="0"/>
              <a:t>inne JST – 9 373 531 zł.</a:t>
            </a:r>
          </a:p>
          <a:p>
            <a:r>
              <a:rPr lang="pl-PL" dirty="0"/>
              <a:t>środki zewnętrzne 3 425 623 zł.</a:t>
            </a:r>
          </a:p>
          <a:p>
            <a:endParaRPr lang="pl-PL" dirty="0"/>
          </a:p>
          <a:p>
            <a:pPr marL="0" indent="0">
              <a:buFont typeface="Arial" pitchFamily="34" charset="0"/>
              <a:buNone/>
            </a:pPr>
            <a:r>
              <a:rPr lang="pl-PL" b="1" dirty="0"/>
              <a:t>Rok 2018</a:t>
            </a:r>
          </a:p>
          <a:p>
            <a:r>
              <a:rPr lang="pl-PL" dirty="0"/>
              <a:t>środki własne – 31 620 523 zł.</a:t>
            </a:r>
          </a:p>
          <a:p>
            <a:r>
              <a:rPr lang="pl-PL" dirty="0"/>
              <a:t>inne JST – 8 390 950 zł.</a:t>
            </a:r>
          </a:p>
          <a:p>
            <a:r>
              <a:rPr lang="pl-PL" dirty="0"/>
              <a:t>środki zewnętrzne – 10 346 000 zł.</a:t>
            </a:r>
          </a:p>
        </p:txBody>
      </p: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9796" y="620688"/>
            <a:ext cx="10116618" cy="771872"/>
          </a:xfrm>
        </p:spPr>
        <p:txBody>
          <a:bodyPr rtlCol="0">
            <a:normAutofit fontScale="90000"/>
          </a:bodyPr>
          <a:lstStyle/>
          <a:p>
            <a:r>
              <a:rPr lang="pl-PL" b="1" dirty="0"/>
              <a:t>Nakłady finansowe WPI w poszczególnych latach: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269876" y="1916832"/>
            <a:ext cx="4419599" cy="4114800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/>
              <a:t>Rok 2019</a:t>
            </a:r>
          </a:p>
          <a:p>
            <a:r>
              <a:rPr lang="pl-PL" dirty="0"/>
              <a:t>środki własne – 25 075 166 zł.</a:t>
            </a:r>
          </a:p>
          <a:p>
            <a:r>
              <a:rPr lang="pl-PL" dirty="0"/>
              <a:t>inne JST – 5 959 937 zł.</a:t>
            </a:r>
          </a:p>
          <a:p>
            <a:r>
              <a:rPr lang="pl-PL" dirty="0"/>
              <a:t>środki zewnętrzne 7 750 000 zł.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b="1" dirty="0"/>
              <a:t>Rok 2020</a:t>
            </a:r>
          </a:p>
          <a:p>
            <a:r>
              <a:rPr lang="pl-PL" dirty="0"/>
              <a:t>środki własne – 26 301 449 zł.</a:t>
            </a:r>
          </a:p>
          <a:p>
            <a:r>
              <a:rPr lang="pl-PL" dirty="0"/>
              <a:t>inne JST – 6 970 217 zł.</a:t>
            </a:r>
          </a:p>
          <a:p>
            <a:r>
              <a:rPr lang="pl-PL" dirty="0"/>
              <a:t>środki zewnętrzne – 8 500 000 zł.</a:t>
            </a:r>
          </a:p>
        </p:txBody>
      </p:sp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558451" y="692696"/>
            <a:ext cx="10260634" cy="699864"/>
          </a:xfrm>
        </p:spPr>
        <p:txBody>
          <a:bodyPr rtlCol="0">
            <a:normAutofit fontScale="90000"/>
          </a:bodyPr>
          <a:lstStyle/>
          <a:p>
            <a:r>
              <a:rPr lang="pl-PL" b="1" dirty="0"/>
              <a:t>Nakłady finansowe WPI w poszczególnych latach: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269877" y="1844825"/>
            <a:ext cx="4248472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b="1" dirty="0"/>
              <a:t>Rok 2021</a:t>
            </a:r>
          </a:p>
          <a:p>
            <a:r>
              <a:rPr lang="pl-PL" sz="2200" dirty="0"/>
              <a:t>środki własne – 16 611 000 zł.</a:t>
            </a:r>
          </a:p>
          <a:p>
            <a:r>
              <a:rPr lang="pl-PL" sz="2200" dirty="0"/>
              <a:t>inne JST – 4 827 000 zł.</a:t>
            </a:r>
          </a:p>
          <a:p>
            <a:r>
              <a:rPr lang="pl-PL" sz="2200" dirty="0"/>
              <a:t>środki zewnętrzne 2 100 000 zł.</a:t>
            </a: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374332" y="4365104"/>
            <a:ext cx="60928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 u="sng" dirty="0"/>
              <a:t>Razem lata 2017 - 2021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środki własne </a:t>
            </a:r>
            <a:r>
              <a:rPr lang="pl-PL" sz="2800" b="1" dirty="0"/>
              <a:t>– 142 735 191 zł.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inne JST – </a:t>
            </a:r>
            <a:r>
              <a:rPr lang="pl-PL" sz="2800" b="1" dirty="0"/>
              <a:t>34 621 635 zł.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środki zewnętrzne </a:t>
            </a:r>
            <a:r>
              <a:rPr lang="pl-PL" sz="2800" b="1" dirty="0"/>
              <a:t>– 32 121 623 zł.</a:t>
            </a:r>
          </a:p>
        </p:txBody>
      </p:sp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181812"/>
              </p:ext>
            </p:extLst>
          </p:nvPr>
        </p:nvGraphicFramePr>
        <p:xfrm>
          <a:off x="261764" y="692696"/>
          <a:ext cx="1137726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85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1804" y="260648"/>
            <a:ext cx="8692399" cy="464840"/>
          </a:xfrm>
        </p:spPr>
        <p:txBody>
          <a:bodyPr rtlCol="0">
            <a:normAutofit/>
          </a:bodyPr>
          <a:lstStyle/>
          <a:p>
            <a:pPr rtl="0"/>
            <a:r>
              <a:rPr lang="pl-PL" sz="2000" b="1" dirty="0"/>
              <a:t>Propozycje Zarządu Powiatu nowych zadań: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33772" y="836712"/>
            <a:ext cx="11521280" cy="5517232"/>
          </a:xfrm>
        </p:spPr>
        <p:txBody>
          <a:bodyPr rtlCol="0">
            <a:normAutofit fontScale="32500" lnSpcReduction="20000"/>
          </a:bodyPr>
          <a:lstStyle/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pl-PL" sz="3700" b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Budowa ronda na skrzyżowaniu ulic Dworkowej, Szerokiej i Mareckiej wraz z budową ciągu drogowego Dworkowa (Kobyłka) – Główna (Marki).</a:t>
            </a:r>
          </a:p>
          <a:p>
            <a:pPr marL="457200" indent="-457200">
              <a:buFont typeface="+mj-lt"/>
              <a:buAutoNum type="arabicPeriod"/>
            </a:pPr>
            <a:endParaRPr lang="pl-PL" sz="3700" b="1" cap="none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pl-PL" sz="3700" b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Przebudowa drogi powiatowej nr 4312W na odcinku przejazd PKP w Duczkach do ronda w Zagościńcu </a:t>
            </a:r>
            <a:r>
              <a:rPr lang="pl-PL" sz="2500" b="1" i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(zadanie wieloletnie).</a:t>
            </a:r>
          </a:p>
          <a:p>
            <a:pPr marL="457200" indent="-457200">
              <a:buFont typeface="+mj-lt"/>
              <a:buAutoNum type="arabicPeriod"/>
            </a:pPr>
            <a:endParaRPr lang="pl-PL" sz="3700" b="1" cap="none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3700" b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Przebudowa drogi  nr 4343W w Zawiszynie, gm. Jadów.</a:t>
            </a:r>
          </a:p>
          <a:p>
            <a:pPr marL="457200" indent="-457200">
              <a:buFont typeface="+mj-lt"/>
              <a:buAutoNum type="arabicPeriod"/>
            </a:pPr>
            <a:endParaRPr lang="pl-PL" sz="3700" b="1" cap="none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pl-PL" sz="3700" b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Projekt i budowa ronda na skrzyżowaniu ulic Warszawskiej i Kościuszki wraz  z przebudową ul. Warszawskiej i Przemysłowej w Tłuszczu.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pl-PL" sz="3700" b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Przebudowa drogi nr 4309W w </a:t>
            </a:r>
            <a:r>
              <a:rPr lang="pl-PL" sz="3700" b="1" cap="non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msc</a:t>
            </a:r>
            <a:r>
              <a:rPr lang="pl-PL" sz="3700" b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Nowy Janków, gm. Radzymin.</a:t>
            </a:r>
          </a:p>
          <a:p>
            <a:pPr marL="457200" indent="-457200">
              <a:buFont typeface="+mj-lt"/>
              <a:buAutoNum type="arabicPeriod"/>
            </a:pPr>
            <a:endParaRPr lang="pl-PL" sz="3700" b="1" cap="none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pl-PL" sz="3700" b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Kontynuacja zadania  pn. Rozbudowa drogi powiatowej nr 4304 (ul. Szkolna) w Słupnie,  gm. Radzymin </a:t>
            </a:r>
            <a:r>
              <a:rPr lang="pl-PL" sz="2500" b="1" i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(zadanie  wieloletnie).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pl-PL" sz="3700" b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Przebudowa ul. </a:t>
            </a:r>
            <a:r>
              <a:rPr lang="pl-PL" sz="3700" b="1" cap="non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Drewnickiej</a:t>
            </a:r>
            <a:r>
              <a:rPr lang="pl-PL" sz="3700" b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 Kochanowskiego w Ząbkach </a:t>
            </a:r>
            <a:r>
              <a:rPr lang="pl-PL" sz="2500" b="1" i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(zadanie wieloletnie).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pl-PL" sz="3700" b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Przebudowa ul. Korczaka w Radzyminie. </a:t>
            </a:r>
          </a:p>
          <a:p>
            <a:pPr marL="457200" indent="-457200">
              <a:buFont typeface="+mj-lt"/>
              <a:buAutoNum type="arabicPeriod"/>
            </a:pPr>
            <a:endParaRPr lang="pl-PL" sz="3700" b="1" cap="none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3700" b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Przebudowa ul. Wiejskiej w Tłuszczu.</a:t>
            </a:r>
          </a:p>
          <a:p>
            <a:pPr marL="457200" indent="-457200">
              <a:buFont typeface="+mj-lt"/>
              <a:buAutoNum type="arabicPeriod"/>
            </a:pPr>
            <a:endParaRPr lang="pl-PL" sz="3700" b="1" cap="none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3700" b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Przebudowa ul. Wileńskiej  w Wołominie.</a:t>
            </a:r>
          </a:p>
          <a:p>
            <a:pPr marL="457200" indent="-457200">
              <a:buFont typeface="+mj-lt"/>
              <a:buAutoNum type="arabicPeriod"/>
            </a:pPr>
            <a:endParaRPr lang="pl-PL" sz="3700" b="1" cap="none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pl-PL" sz="3700" b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Przebudowa drogi nr 4314W Turów – Leśniakowizna – Majdan </a:t>
            </a:r>
            <a:r>
              <a:rPr lang="pl-PL" sz="2500" b="1" i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(zadanie wieloletnie, przewidziane do ubiegania się o środki z </a:t>
            </a:r>
            <a:r>
              <a:rPr lang="pl-PL" sz="2500" b="1" i="1" cap="non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PRGiPID</a:t>
            </a:r>
            <a:r>
              <a:rPr lang="pl-PL" sz="2500" b="1" i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na lata 2016-2019).</a:t>
            </a:r>
          </a:p>
          <a:p>
            <a:pPr marL="457200" indent="-457200">
              <a:buFont typeface="+mj-lt"/>
              <a:buAutoNum type="arabicPeriod"/>
            </a:pPr>
            <a:endParaRPr lang="pl-PL" sz="3700" b="1" cap="none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3700" b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Kontynuacja przebudowy drogi 4316W w Wołominie.</a:t>
            </a:r>
          </a:p>
          <a:p>
            <a:pPr marL="457200" indent="-457200">
              <a:buFont typeface="+mj-lt"/>
              <a:buAutoNum type="arabicPeriod"/>
            </a:pPr>
            <a:endParaRPr lang="pl-PL" sz="3700" b="1" cap="none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3700" b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Rozpoczęcie budowy szkoły  ponadgimnazjalnej w Markach.</a:t>
            </a:r>
          </a:p>
          <a:p>
            <a:pPr marL="457200" indent="-457200">
              <a:buFont typeface="+mj-lt"/>
              <a:buAutoNum type="arabicPeriod"/>
            </a:pPr>
            <a:endParaRPr lang="pl-PL" sz="3700" b="1" cap="none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3700" b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Znacząco wyższe nakłady na modernizację SZPZOZ (budowa SOR).</a:t>
            </a:r>
          </a:p>
          <a:p>
            <a:pPr marL="457200" indent="-457200">
              <a:buFont typeface="+mj-lt"/>
              <a:buAutoNum type="arabicPeriod"/>
            </a:pPr>
            <a:endParaRPr lang="pl-PL" b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rtl="0">
              <a:buFont typeface="+mj-lt"/>
              <a:buAutoNum type="arabicPeriod"/>
            </a:pPr>
            <a:endParaRPr lang="pl-PL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666631" y="19435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LEGENDA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357754853"/>
              </p:ext>
            </p:extLst>
          </p:nvPr>
        </p:nvGraphicFramePr>
        <p:xfrm>
          <a:off x="-195954" y="2312876"/>
          <a:ext cx="257162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45740" y="38699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NOWE  ZADANIA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85" y="0"/>
            <a:ext cx="97005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93812" y="217340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LEGENDA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52104611"/>
              </p:ext>
            </p:extLst>
          </p:nvPr>
        </p:nvGraphicFramePr>
        <p:xfrm>
          <a:off x="-170284" y="2542738"/>
          <a:ext cx="2571620" cy="225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95446" y="40088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OBIEKTY MOSTOWE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98" y="0"/>
            <a:ext cx="97005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97" y="0"/>
            <a:ext cx="97005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10" y="1166"/>
            <a:ext cx="97005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Niebieski tunel cyfrowy 16: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93_TF02895261_TF02895261.potx" id="{14CCE596-AA37-43C2-B98C-813FCDA8645F}" vid="{D6541014-4DA5-4F9D-A429-DBC462091ED2}"/>
    </a:ext>
  </a:extLst>
</a:theme>
</file>

<file path=ppt/theme/theme2.xml><?xml version="1.0" encoding="utf-8"?>
<a:theme xmlns:a="http://schemas.openxmlformats.org/drawingml/2006/main" name="Motyw pakietu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biznesowa z niebieskim tunelem cyfrowym (panoramiczna)</Template>
  <TotalTime>0</TotalTime>
  <Words>526</Words>
  <Application>Microsoft Office PowerPoint</Application>
  <PresentationFormat>Niestandardowy</PresentationFormat>
  <Paragraphs>82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Arial Unicode MS</vt:lpstr>
      <vt:lpstr>Corbel</vt:lpstr>
      <vt:lpstr>DilleniaUPC</vt:lpstr>
      <vt:lpstr>Times New Roman</vt:lpstr>
      <vt:lpstr>Niebieski tunel cyfrowy 16:9</vt:lpstr>
      <vt:lpstr>WIELOLETNI  PROGRAM  INWESTYCYJNY POWIATU WOŁOMIŃSKIEGO</vt:lpstr>
      <vt:lpstr>WPI jest zestawieniem najważniejszych dla Powiatu Wołomińskiego zadań inwestycyjnych przewidzianych do realizacji w okresie pięciu kolejnych lat.</vt:lpstr>
      <vt:lpstr>Nakłady finansowe WPI w poszczególnych latach:</vt:lpstr>
      <vt:lpstr>Nakłady finansowe WPI w poszczególnych latach:</vt:lpstr>
      <vt:lpstr>Nakłady finansowe WPI w poszczególnych latach:</vt:lpstr>
      <vt:lpstr>Prezentacja programu PowerPoint</vt:lpstr>
      <vt:lpstr>Propozycje Zarządu Powiatu nowych zadań: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2017-05-23T07:28:36Z</dcterms:created>
  <dcterms:modified xsi:type="dcterms:W3CDTF">2017-05-24T10:10:12Z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